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2" r:id="rId8"/>
    <p:sldId id="263" r:id="rId9"/>
    <p:sldId id="272" r:id="rId10"/>
    <p:sldId id="275" r:id="rId11"/>
    <p:sldId id="273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144" autoAdjust="0"/>
  </p:normalViewPr>
  <p:slideViewPr>
    <p:cSldViewPr snapToGrid="0" snapToObjects="1">
      <p:cViewPr>
        <p:scale>
          <a:sx n="100" d="100"/>
          <a:sy n="100" d="100"/>
        </p:scale>
        <p:origin x="-1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7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2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7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B920F-4D31-554E-ADF1-9C0BF072C966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8EE7-9965-9B47-875F-8813E9F7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3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0295" y="1023922"/>
            <a:ext cx="3175784" cy="6018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Thinking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612342" y="1664019"/>
            <a:ext cx="1808915" cy="11544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5600" y="1664019"/>
            <a:ext cx="757353" cy="11544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>
            <a:spLocks noChangeAspect="1"/>
          </p:cNvSpPr>
          <p:nvPr/>
        </p:nvSpPr>
        <p:spPr>
          <a:xfrm flipH="1">
            <a:off x="3302386" y="1657553"/>
            <a:ext cx="118871" cy="118871"/>
          </a:xfrm>
          <a:prstGeom prst="rtTriangl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>
            <a:spLocks noChangeAspect="1"/>
          </p:cNvSpPr>
          <p:nvPr/>
        </p:nvSpPr>
        <p:spPr>
          <a:xfrm rot="10800000" flipH="1">
            <a:off x="3395600" y="1664019"/>
            <a:ext cx="118871" cy="118871"/>
          </a:xfrm>
          <a:prstGeom prst="rtTriangl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838200"/>
            <a:ext cx="4660900" cy="12827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0899" y="5207000"/>
            <a:ext cx="3216079" cy="8382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21399" y="5303822"/>
            <a:ext cx="2137363" cy="601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/>
              <a:t>Lesson 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8117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>
            <a:spLocks noChangeAspect="1"/>
          </p:cNvSpPr>
          <p:nvPr/>
        </p:nvSpPr>
        <p:spPr>
          <a:xfrm flipH="1">
            <a:off x="3302386" y="1657553"/>
            <a:ext cx="118871" cy="118871"/>
          </a:xfrm>
          <a:prstGeom prst="rtTriangl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>
            <a:spLocks noChangeAspect="1"/>
          </p:cNvSpPr>
          <p:nvPr/>
        </p:nvSpPr>
        <p:spPr>
          <a:xfrm rot="10800000" flipH="1">
            <a:off x="3395600" y="1664019"/>
            <a:ext cx="118871" cy="118871"/>
          </a:xfrm>
          <a:prstGeom prst="rtTriangl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876300"/>
            <a:ext cx="4076700" cy="9065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310295" y="1023922"/>
            <a:ext cx="2931505" cy="6018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Lesson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121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603500"/>
            <a:ext cx="5575300" cy="308056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3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671563"/>
            <a:ext cx="6568326" cy="360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Observe stakeholders and speak with them about their experience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Observe/Interact; Speak with Stakeholders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3974" y="1998979"/>
            <a:ext cx="6568326" cy="41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Walk in their footsteps to experience their pain points firsthand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1905901" y="2619877"/>
            <a:ext cx="2958199" cy="339223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791599" y="5974079"/>
            <a:ext cx="6568326" cy="41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rgbClr val="000000"/>
                </a:solidFill>
              </a:rPr>
              <a:t>What are the specific areas of frustration or inefficiencies?</a:t>
            </a: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804301" y="2505577"/>
            <a:ext cx="5764900" cy="3267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64474" y="2545079"/>
            <a:ext cx="4942726" cy="41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</a:rPr>
              <a:t>Watch clip: </a:t>
            </a:r>
            <a:r>
              <a:rPr lang="en-US" sz="1600" dirty="0" err="1" smtClean="0">
                <a:solidFill>
                  <a:schemeClr val="bg1"/>
                </a:solidFill>
              </a:rPr>
              <a:t>youtu.be</a:t>
            </a:r>
            <a:r>
              <a:rPr lang="en-US" sz="1600" dirty="0">
                <a:solidFill>
                  <a:schemeClr val="bg1"/>
                </a:solidFill>
              </a:rPr>
              <a:t>/_MIt4q-</a:t>
            </a:r>
            <a:r>
              <a:rPr lang="en-US" sz="1600" dirty="0" smtClean="0">
                <a:solidFill>
                  <a:schemeClr val="bg1"/>
                </a:solidFill>
              </a:rPr>
              <a:t>gZno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2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4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684263"/>
            <a:ext cx="6568326" cy="576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Turn the identified pain points into “Help Me” statements so that you have concrete direction to begin generating ideas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Debrief and Generate Help Me Statements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1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2094" y="307745"/>
            <a:ext cx="4531705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What is Design Thinking?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8294" y="1628545"/>
            <a:ext cx="21187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 smtClean="0">
                <a:solidFill>
                  <a:srgbClr val="F79646"/>
                </a:solidFill>
              </a:rPr>
              <a:t>User Centered Design</a:t>
            </a:r>
            <a:endParaRPr lang="en-US" sz="2600" dirty="0">
              <a:solidFill>
                <a:srgbClr val="F79646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62894" y="1617317"/>
            <a:ext cx="44174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 smtClean="0">
                <a:solidFill>
                  <a:srgbClr val="000000"/>
                </a:solidFill>
              </a:rPr>
              <a:t>A process of understanding people and designing for them</a:t>
            </a:r>
            <a:endParaRPr lang="en-US" sz="2000" i="1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806700" y="1655417"/>
            <a:ext cx="0" cy="682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993891" y="3272734"/>
            <a:ext cx="44174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What might the steps be in this process?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019290" y="3793434"/>
            <a:ext cx="6372109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How might this differ from a traditional business process?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19290" y="4314134"/>
            <a:ext cx="6372109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What might this process be used for?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8200" y="3477406"/>
            <a:ext cx="0" cy="13993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3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How would you Redesign a Mop?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8300" y="6227058"/>
            <a:ext cx="7213600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i="1" dirty="0" smtClean="0">
                <a:solidFill>
                  <a:srgbClr val="000000"/>
                </a:solidFill>
              </a:rPr>
              <a:t>(</a:t>
            </a:r>
            <a:r>
              <a:rPr lang="en-US" sz="1400" i="1" dirty="0" err="1" smtClean="0">
                <a:solidFill>
                  <a:srgbClr val="000000"/>
                </a:solidFill>
              </a:rPr>
              <a:t>p.s</a:t>
            </a:r>
            <a:r>
              <a:rPr lang="en-US" sz="1400" i="1" dirty="0" smtClean="0">
                <a:solidFill>
                  <a:srgbClr val="000000"/>
                </a:solidFill>
              </a:rPr>
              <a:t> The Swiffer is a real example of a product designed by design firm Continuum!)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258397" y="1124898"/>
            <a:ext cx="2488103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Business Thinking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205403" y="1938594"/>
            <a:ext cx="2665355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Compare existing mops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35871" y="1124898"/>
            <a:ext cx="2488103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79646"/>
                </a:solidFill>
              </a:rPr>
              <a:t>Design Thinking</a:t>
            </a:r>
            <a:endParaRPr lang="en-US" sz="2400" dirty="0">
              <a:solidFill>
                <a:srgbClr val="F79646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281603" y="2586422"/>
            <a:ext cx="2665355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Maximize cost savings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156797" y="3234249"/>
            <a:ext cx="2665355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000000"/>
                </a:solidFill>
              </a:rPr>
              <a:t>Optimize logistics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509532" y="2054366"/>
            <a:ext cx="0" cy="1773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5030297" y="1938594"/>
            <a:ext cx="2996103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000000"/>
                </a:solidFill>
              </a:rPr>
              <a:t>Observe people mopping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5030297" y="2573594"/>
            <a:ext cx="2996103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000000"/>
                </a:solidFill>
              </a:rPr>
              <a:t>Identify their pain points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118100" y="3234249"/>
            <a:ext cx="2996103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000000"/>
                </a:solidFill>
              </a:rPr>
              <a:t>Address these pain points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5283200" y="4229096"/>
            <a:ext cx="2575052" cy="1790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2100" y="4318001"/>
            <a:ext cx="2400300" cy="1612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2839"/>
          <a:stretch/>
        </p:blipFill>
        <p:spPr>
          <a:xfrm>
            <a:off x="1383752" y="4318001"/>
            <a:ext cx="2400300" cy="1618488"/>
          </a:xfrm>
          <a:prstGeom prst="rect">
            <a:avLst/>
          </a:prstGeom>
        </p:spPr>
      </p:pic>
      <p:sp>
        <p:nvSpPr>
          <p:cNvPr id="30" name="Rectangle 29"/>
          <p:cNvSpPr>
            <a:spLocks noChangeAspect="1"/>
          </p:cNvSpPr>
          <p:nvPr/>
        </p:nvSpPr>
        <p:spPr>
          <a:xfrm>
            <a:off x="1294852" y="4229096"/>
            <a:ext cx="2575052" cy="1790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142936" y="1436562"/>
            <a:ext cx="2804022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{“spreadsheets &amp; precedents”}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144137" y="1436562"/>
            <a:ext cx="2895092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solidFill>
                  <a:schemeClr val="accent6"/>
                </a:solidFill>
              </a:rPr>
              <a:t>{“people &amp; innovation”}</a:t>
            </a:r>
            <a:endParaRPr lang="en-US" sz="16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1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The User </a:t>
            </a:r>
            <a:r>
              <a:rPr lang="en-US" sz="3200" dirty="0"/>
              <a:t>C</a:t>
            </a:r>
            <a:r>
              <a:rPr lang="en-US" sz="3200" dirty="0" smtClean="0"/>
              <a:t>entered </a:t>
            </a:r>
            <a:r>
              <a:rPr lang="en-US" sz="3200" dirty="0"/>
              <a:t>D</a:t>
            </a:r>
            <a:r>
              <a:rPr lang="en-US" sz="3200" dirty="0" smtClean="0"/>
              <a:t>esign </a:t>
            </a:r>
            <a:r>
              <a:rPr lang="en-US" sz="3200" dirty="0"/>
              <a:t>P</a:t>
            </a:r>
            <a:r>
              <a:rPr lang="en-US" sz="3200" dirty="0" smtClean="0"/>
              <a:t>rocess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973" y="1139582"/>
            <a:ext cx="1710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Define</a:t>
            </a:r>
          </a:p>
          <a:p>
            <a:r>
              <a:rPr lang="en-US" sz="1500" dirty="0"/>
              <a:t>P</a:t>
            </a:r>
            <a:r>
              <a:rPr lang="en-US" sz="1500" dirty="0" smtClean="0"/>
              <a:t>roblem </a:t>
            </a:r>
            <a:r>
              <a:rPr lang="en-US" sz="1500" dirty="0"/>
              <a:t>S</a:t>
            </a:r>
            <a:r>
              <a:rPr lang="en-US" sz="1500" dirty="0" smtClean="0"/>
              <a:t>tatement</a:t>
            </a:r>
            <a:endParaRPr 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92243" y="1139582"/>
            <a:ext cx="1581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Determine</a:t>
            </a:r>
          </a:p>
          <a:p>
            <a:r>
              <a:rPr lang="en-US" sz="1500" dirty="0" smtClean="0"/>
              <a:t>Stakeholders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6743249" y="1139582"/>
            <a:ext cx="2345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Observe/Interact;</a:t>
            </a:r>
          </a:p>
          <a:p>
            <a:r>
              <a:rPr lang="en-US" sz="1500" dirty="0" smtClean="0"/>
              <a:t>Speak with Stakeholders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15973" y="3924172"/>
            <a:ext cx="2343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Debrief and Generate </a:t>
            </a:r>
          </a:p>
          <a:p>
            <a:r>
              <a:rPr lang="en-US" sz="1500" dirty="0" smtClean="0"/>
              <a:t>Help Me Statements</a:t>
            </a:r>
            <a:endParaRPr lang="en-US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3892243" y="3924172"/>
            <a:ext cx="2089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Ideate to Address </a:t>
            </a:r>
          </a:p>
          <a:p>
            <a:r>
              <a:rPr lang="en-US" sz="1500" dirty="0" smtClean="0"/>
              <a:t>these Pain Points</a:t>
            </a: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8" y="4618282"/>
            <a:ext cx="2262155" cy="17105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743249" y="3924172"/>
            <a:ext cx="2089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Prototype, Test </a:t>
            </a:r>
          </a:p>
          <a:p>
            <a:r>
              <a:rPr lang="en-US" sz="1500" dirty="0" smtClean="0"/>
              <a:t>in the Field, Iterate</a:t>
            </a: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153" r="16546"/>
          <a:stretch/>
        </p:blipFill>
        <p:spPr>
          <a:xfrm>
            <a:off x="6401932" y="1813579"/>
            <a:ext cx="2263024" cy="1709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6413" r="2177" b="531"/>
          <a:stretch/>
        </p:blipFill>
        <p:spPr>
          <a:xfrm>
            <a:off x="666688" y="1813580"/>
            <a:ext cx="2263775" cy="17099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/>
          <a:srcRect t="13337" b="2741"/>
          <a:stretch/>
        </p:blipFill>
        <p:spPr>
          <a:xfrm>
            <a:off x="6397244" y="4618282"/>
            <a:ext cx="2267712" cy="17057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37" r="10649"/>
          <a:stretch/>
        </p:blipFill>
        <p:spPr>
          <a:xfrm>
            <a:off x="3581645" y="1813579"/>
            <a:ext cx="2260600" cy="17099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/>
          <a:srcRect t="6975" b="8395"/>
          <a:stretch/>
        </p:blipFill>
        <p:spPr>
          <a:xfrm>
            <a:off x="3574533" y="4618282"/>
            <a:ext cx="2267712" cy="1708547"/>
          </a:xfrm>
          <a:prstGeom prst="rect">
            <a:avLst/>
          </a:prstGeom>
        </p:spPr>
      </p:pic>
      <p:sp>
        <p:nvSpPr>
          <p:cNvPr id="41" name="Rectangle 40"/>
          <p:cNvSpPr>
            <a:spLocks/>
          </p:cNvSpPr>
          <p:nvPr/>
        </p:nvSpPr>
        <p:spPr>
          <a:xfrm>
            <a:off x="601076" y="1732734"/>
            <a:ext cx="2406792" cy="18708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3513836" y="1716651"/>
            <a:ext cx="2406792" cy="18800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6332721" y="1723337"/>
            <a:ext cx="2406792" cy="18800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586344" y="4533711"/>
            <a:ext cx="2406792" cy="18800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3513836" y="4533711"/>
            <a:ext cx="2406792" cy="18800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6332721" y="4527697"/>
            <a:ext cx="2406792" cy="18800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535028" y="1069041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 smtClean="0">
                <a:solidFill>
                  <a:srgbClr val="F79646"/>
                </a:solidFill>
              </a:rPr>
              <a:t>1.</a:t>
            </a:r>
            <a:endParaRPr lang="en-US" sz="3800" dirty="0">
              <a:solidFill>
                <a:srgbClr val="F79646"/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3431991" y="1069041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>
                <a:solidFill>
                  <a:srgbClr val="F79646"/>
                </a:solidFill>
              </a:rPr>
              <a:t>2</a:t>
            </a:r>
            <a:r>
              <a:rPr lang="en-US" sz="3800" dirty="0" smtClean="0">
                <a:solidFill>
                  <a:srgbClr val="F79646"/>
                </a:solidFill>
              </a:rPr>
              <a:t>.</a:t>
            </a:r>
            <a:endParaRPr lang="en-US" sz="3800" dirty="0">
              <a:solidFill>
                <a:srgbClr val="F79646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6247611" y="1069041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 smtClean="0">
                <a:solidFill>
                  <a:srgbClr val="F79646"/>
                </a:solidFill>
              </a:rPr>
              <a:t>3.</a:t>
            </a:r>
            <a:endParaRPr lang="en-US" sz="3800" dirty="0">
              <a:solidFill>
                <a:srgbClr val="F79646"/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535028" y="3844842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>
                <a:solidFill>
                  <a:srgbClr val="F79646"/>
                </a:solidFill>
              </a:rPr>
              <a:t>4</a:t>
            </a:r>
            <a:r>
              <a:rPr lang="en-US" sz="3800" dirty="0" smtClean="0">
                <a:solidFill>
                  <a:srgbClr val="F79646"/>
                </a:solidFill>
              </a:rPr>
              <a:t>.</a:t>
            </a:r>
            <a:endParaRPr lang="en-US" sz="3800" dirty="0">
              <a:solidFill>
                <a:srgbClr val="F79646"/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3431991" y="3844842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 smtClean="0">
                <a:solidFill>
                  <a:srgbClr val="F79646"/>
                </a:solidFill>
              </a:rPr>
              <a:t>5.</a:t>
            </a:r>
            <a:endParaRPr lang="en-US" sz="3800" dirty="0">
              <a:solidFill>
                <a:srgbClr val="F79646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6247611" y="3844842"/>
            <a:ext cx="722234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>
                <a:solidFill>
                  <a:srgbClr val="F79646"/>
                </a:solidFill>
              </a:rPr>
              <a:t>6</a:t>
            </a:r>
            <a:r>
              <a:rPr lang="en-US" sz="3800" dirty="0" smtClean="0">
                <a:solidFill>
                  <a:srgbClr val="F79646"/>
                </a:solidFill>
              </a:rPr>
              <a:t>.</a:t>
            </a:r>
            <a:endParaRPr lang="en-US" sz="3800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2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12628" y="1199230"/>
            <a:ext cx="7492782" cy="699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accent6"/>
                </a:solidFill>
              </a:rPr>
              <a:t>Background:</a:t>
            </a:r>
            <a:r>
              <a:rPr lang="en-US" sz="2000" dirty="0" smtClean="0"/>
              <a:t> You have been hired by electronic accessories company, </a:t>
            </a:r>
            <a:r>
              <a:rPr lang="en-US" sz="2000" dirty="0" err="1" smtClean="0"/>
              <a:t>Belkin</a:t>
            </a:r>
            <a:r>
              <a:rPr lang="en-US" sz="2000" dirty="0" smtClean="0"/>
              <a:t>, to apply design thinking to develop a new product.</a:t>
            </a:r>
            <a:endParaRPr lang="en-US" sz="20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98251" y="3259546"/>
            <a:ext cx="7492782" cy="983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F79646"/>
                </a:solidFill>
              </a:rPr>
              <a:t>Problem Statement:</a:t>
            </a:r>
            <a:r>
              <a:rPr lang="en-US" sz="2000" dirty="0" smtClean="0"/>
              <a:t> Our customers who are on-the-go hate dealing with device cables (laptops, tablets, phones, etc.). We want a solution to make it easier for customers to manage these cords.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2233286"/>
            <a:ext cx="2120900" cy="646102"/>
          </a:xfrm>
          <a:prstGeom prst="rect">
            <a:avLst/>
          </a:prstGeom>
        </p:spPr>
      </p:pic>
      <p:sp>
        <p:nvSpPr>
          <p:cNvPr id="38" name="Rectangle 37"/>
          <p:cNvSpPr>
            <a:spLocks/>
          </p:cNvSpPr>
          <p:nvPr/>
        </p:nvSpPr>
        <p:spPr>
          <a:xfrm>
            <a:off x="2933700" y="2140082"/>
            <a:ext cx="2374900" cy="844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76" y="4607135"/>
            <a:ext cx="2806700" cy="1862605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>
          <a:xfrm>
            <a:off x="2671176" y="4526734"/>
            <a:ext cx="2952892" cy="202443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0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1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518921"/>
            <a:ext cx="687312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Make the new statement broad enough to capture all opportunity areas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Define the Problem Statement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0051" y="2700746"/>
            <a:ext cx="7492782" cy="983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F79646"/>
                </a:solidFill>
              </a:rPr>
              <a:t>Given Problem Statement:</a:t>
            </a:r>
            <a:r>
              <a:rPr lang="en-US" sz="2000" dirty="0" smtClean="0"/>
              <a:t> Our customers who are on-the-go hate dealing with device cables (laptops, tablets, phones, etc.). We want a solution to make it easier for customers to manage these cords.</a:t>
            </a: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0051" y="4466047"/>
            <a:ext cx="7492782" cy="48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F79646"/>
                </a:solidFill>
              </a:rPr>
              <a:t>New Problem Statement:</a:t>
            </a:r>
            <a:endParaRPr lang="en-US" sz="2000" dirty="0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841150" y="2561046"/>
            <a:ext cx="7505483" cy="13505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41150" y="4415247"/>
            <a:ext cx="7505483" cy="13505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1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518921"/>
            <a:ext cx="687312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Make the new statement broad enough to capture all opportunity areas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Define the Problem Statement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96" y="2287307"/>
            <a:ext cx="5801676" cy="3267997"/>
          </a:xfrm>
          <a:prstGeom prst="rect">
            <a:avLst/>
          </a:prstGeom>
        </p:spPr>
      </p:pic>
      <p:sp>
        <p:nvSpPr>
          <p:cNvPr id="14" name="Rectangle 13"/>
          <p:cNvSpPr>
            <a:spLocks/>
          </p:cNvSpPr>
          <p:nvPr/>
        </p:nvSpPr>
        <p:spPr>
          <a:xfrm>
            <a:off x="1753499" y="2186229"/>
            <a:ext cx="5978397" cy="34593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513414" y="5853143"/>
            <a:ext cx="691938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/>
              <a:t>“How can </a:t>
            </a:r>
            <a:r>
              <a:rPr lang="en-US" sz="1800" i="1" dirty="0" err="1" smtClean="0"/>
              <a:t>Belkin</a:t>
            </a:r>
            <a:r>
              <a:rPr lang="en-US" sz="1800" i="1" dirty="0" smtClean="0"/>
              <a:t> help on-the-go device users keep their devices easily accessible and ready when needed throughout the day.”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5329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2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518921"/>
            <a:ext cx="656832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Begin to develop personas that encompass the pain points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Determine Stakeholders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51774" y="2555725"/>
            <a:ext cx="542532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Define stakeholders, a description/image of each, and their needs</a:t>
            </a:r>
            <a:endParaRPr lang="en-US" sz="2000" dirty="0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1029599" y="2374870"/>
            <a:ext cx="7098401" cy="37084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0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7794" y="307745"/>
            <a:ext cx="7122506" cy="682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Getting Rid of Cables: An Example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3444" y="1222329"/>
            <a:ext cx="1029970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F79646"/>
                </a:solidFill>
              </a:rPr>
              <a:t>Step 2</a:t>
            </a:r>
            <a:endParaRPr lang="en-US" sz="1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673974" y="1518921"/>
            <a:ext cx="656832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Begin to develop personas that encompass the pain points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449269" y="1211308"/>
            <a:ext cx="5067527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/>
              <a:t>Determine Stakeholders</a:t>
            </a:r>
            <a:endParaRPr lang="en-US" sz="2000" dirty="0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72163" y="1156405"/>
            <a:ext cx="784667" cy="76524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1258200" y="2213477"/>
            <a:ext cx="7246735" cy="3450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69" y="2300528"/>
            <a:ext cx="7079632" cy="327070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157814" y="5713443"/>
            <a:ext cx="771948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/>
              <a:t>Sam needs to manage his devices on-the-go, quickly swapping things in and out</a:t>
            </a:r>
            <a:endParaRPr lang="en-US" sz="1800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57814" y="6119843"/>
            <a:ext cx="7719486" cy="574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 smtClean="0"/>
              <a:t>Carl needs to efficiently set up his devices once he arrives at the hotel or office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89474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22281</TotalTime>
  <Words>533</Words>
  <Application>Microsoft Macintosh PowerPoint</Application>
  <PresentationFormat>On-screen Show (4:3)</PresentationFormat>
  <Paragraphs>76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Design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Lesson 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Stephen Frechette</dc:creator>
  <cp:lastModifiedBy>Stephen Frechette</cp:lastModifiedBy>
  <cp:revision>85</cp:revision>
  <dcterms:created xsi:type="dcterms:W3CDTF">2014-01-25T03:08:56Z</dcterms:created>
  <dcterms:modified xsi:type="dcterms:W3CDTF">2014-03-20T20:10:26Z</dcterms:modified>
</cp:coreProperties>
</file>